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5" r:id="rId4"/>
    <p:sldId id="266" r:id="rId5"/>
    <p:sldId id="267" r:id="rId6"/>
    <p:sldId id="263" r:id="rId7"/>
    <p:sldId id="258" r:id="rId8"/>
    <p:sldId id="259" r:id="rId9"/>
    <p:sldId id="260" r:id="rId10"/>
    <p:sldId id="261" r:id="rId11"/>
    <p:sldId id="262" r:id="rId12"/>
    <p:sldId id="264" r:id="rId13"/>
    <p:sldId id="268"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73" autoAdjust="0"/>
  </p:normalViewPr>
  <p:slideViewPr>
    <p:cSldViewPr>
      <p:cViewPr varScale="1">
        <p:scale>
          <a:sx n="69" d="100"/>
          <a:sy n="69" d="100"/>
        </p:scale>
        <p:origin x="141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1D2E5A-76AB-4FE4-B294-F0A1E2C41125}" type="datetimeFigureOut">
              <a:rPr lang="nl-NL" smtClean="0"/>
              <a:t>12-10-2016</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768AD5-1098-4AC7-B167-6F875FAFE164}" type="slidenum">
              <a:rPr lang="nl-NL" smtClean="0"/>
              <a:t>‹nr.›</a:t>
            </a:fld>
            <a:endParaRPr lang="nl-NL"/>
          </a:p>
        </p:txBody>
      </p:sp>
    </p:spTree>
    <p:extLst>
      <p:ext uri="{BB962C8B-B14F-4D97-AF65-F5344CB8AC3E}">
        <p14:creationId xmlns:p14="http://schemas.microsoft.com/office/powerpoint/2010/main" val="204068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l-NL" sz="1200" kern="1200" dirty="0" smtClean="0">
                <a:solidFill>
                  <a:schemeClr val="tx1"/>
                </a:solidFill>
                <a:latin typeface="+mn-lt"/>
                <a:ea typeface="+mn-ea"/>
                <a:cs typeface="+mn-cs"/>
              </a:rPr>
              <a:t>Desinfecteren Ontsmetten met een chemisch ontsmettingsmiddel wil dus zeggen dat je een chemisch middel in de juiste concentratie op het te ontsmetten oppervlak aanbrengt en lang genoeg laat inwerken.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nl-NL" sz="1200" kern="1200" dirty="0" smtClean="0">
                <a:solidFill>
                  <a:schemeClr val="tx1"/>
                </a:solidFill>
                <a:latin typeface="+mn-lt"/>
                <a:ea typeface="+mn-ea"/>
                <a:cs typeface="+mn-cs"/>
              </a:rPr>
              <a:t>Het reinigen en desinfecteren is vooral belangrijk om de infectiedruk van bepaalde ziekterisico ziektekiemen laag te houden. Dit heet het ziekterisico. </a:t>
            </a:r>
            <a:endParaRPr lang="nl-NL"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nl-NL" dirty="0" smtClean="0"/>
              <a:t>Een van de maatregelen die je kunt nemen om de verspreiding van ziekten tegen te gaan, is het regelmatig reinigen en ontsmetten van ruimten (afdelingen), hokken en wettelijke verplichting kooien. Soms is dit zelfs een wettelijke verplichting. Binnen veel </a:t>
            </a:r>
            <a:r>
              <a:rPr lang="nl-NL" b="1" dirty="0" smtClean="0">
                <a:solidFill>
                  <a:srgbClr val="FFFF00"/>
                </a:solidFill>
              </a:rPr>
              <a:t>certificeringprogramma’s</a:t>
            </a:r>
            <a:r>
              <a:rPr lang="nl-NL" dirty="0" smtClean="0">
                <a:solidFill>
                  <a:srgbClr val="FFFF00"/>
                </a:solidFill>
              </a:rPr>
              <a:t> </a:t>
            </a:r>
            <a:r>
              <a:rPr lang="nl-NL" dirty="0" smtClean="0"/>
              <a:t>op veehouderijbedrijven (KKM, IKB, HACCP) is het reinigen en ontsmetten van bepaalde ruimten en materialen als verplicht onderdeel </a:t>
            </a:r>
            <a:r>
              <a:rPr lang="nl-NL" dirty="0" err="1" smtClean="0"/>
              <a:t>opgenomenen</a:t>
            </a:r>
            <a:r>
              <a:rPr lang="nl-NL" dirty="0" smtClean="0"/>
              <a:t/>
            </a:r>
            <a:br>
              <a:rPr lang="nl-NL" dirty="0" smtClean="0"/>
            </a:br>
            <a:r>
              <a:rPr lang="nl-NL" dirty="0" smtClean="0"/>
              <a:t>J</a:t>
            </a:r>
            <a:r>
              <a:rPr lang="nl-NL" sz="1200" kern="1200" dirty="0" smtClean="0">
                <a:solidFill>
                  <a:schemeClr val="tx1"/>
                </a:solidFill>
                <a:latin typeface="+mn-lt"/>
                <a:ea typeface="+mn-ea"/>
                <a:cs typeface="+mn-cs"/>
              </a:rPr>
              <a:t>e moet hierbij denken aan het verminderen van het aantal aanwezige bacteriën en virussen, maar ook aan bijvoorbeeld wormeieren en (</a:t>
            </a:r>
            <a:r>
              <a:rPr lang="nl-NL" sz="1200" kern="1200" dirty="0" err="1" smtClean="0">
                <a:solidFill>
                  <a:schemeClr val="tx1"/>
                </a:solidFill>
                <a:latin typeface="+mn-lt"/>
                <a:ea typeface="+mn-ea"/>
                <a:cs typeface="+mn-cs"/>
              </a:rPr>
              <a:t>coccidiose</a:t>
            </a:r>
            <a:r>
              <a:rPr lang="nl-NL" sz="1200" kern="1200" dirty="0" smtClean="0">
                <a:solidFill>
                  <a:schemeClr val="tx1"/>
                </a:solidFill>
                <a:latin typeface="+mn-lt"/>
                <a:ea typeface="+mn-ea"/>
                <a:cs typeface="+mn-cs"/>
              </a:rPr>
              <a:t>)</a:t>
            </a:r>
            <a:r>
              <a:rPr lang="nl-NL" sz="1200" kern="1200" dirty="0" err="1" smtClean="0">
                <a:solidFill>
                  <a:schemeClr val="tx1"/>
                </a:solidFill>
                <a:latin typeface="+mn-lt"/>
                <a:ea typeface="+mn-ea"/>
                <a:cs typeface="+mn-cs"/>
              </a:rPr>
              <a:t>oöcysten</a:t>
            </a:r>
            <a:r>
              <a:rPr lang="nl-NL" sz="1200" kern="1200" dirty="0" smtClean="0">
                <a:solidFill>
                  <a:schemeClr val="tx1"/>
                </a:solidFill>
                <a:latin typeface="+mn-lt"/>
                <a:ea typeface="+mn-ea"/>
                <a:cs typeface="+mn-cs"/>
              </a:rPr>
              <a:t>. </a:t>
            </a:r>
            <a:endParaRPr lang="nl-NL" b="1" dirty="0" smtClean="0"/>
          </a:p>
          <a:p>
            <a:endParaRPr lang="nl-NL" dirty="0"/>
          </a:p>
        </p:txBody>
      </p:sp>
      <p:sp>
        <p:nvSpPr>
          <p:cNvPr id="4" name="Tijdelijke aanduiding voor dianummer 3"/>
          <p:cNvSpPr>
            <a:spLocks noGrp="1"/>
          </p:cNvSpPr>
          <p:nvPr>
            <p:ph type="sldNum" sz="quarter" idx="10"/>
          </p:nvPr>
        </p:nvSpPr>
        <p:spPr/>
        <p:txBody>
          <a:bodyPr/>
          <a:lstStyle/>
          <a:p>
            <a:fld id="{D3768AD5-1098-4AC7-B167-6F875FAFE164}" type="slidenum">
              <a:rPr lang="nl-NL" smtClean="0"/>
              <a:t>2</a:t>
            </a:fld>
            <a:endParaRPr lang="nl-NL"/>
          </a:p>
        </p:txBody>
      </p:sp>
    </p:spTree>
    <p:extLst>
      <p:ext uri="{BB962C8B-B14F-4D97-AF65-F5344CB8AC3E}">
        <p14:creationId xmlns:p14="http://schemas.microsoft.com/office/powerpoint/2010/main" val="1266958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buFont typeface="Arial" pitchFamily="34" charset="0"/>
              <a:buChar char="•"/>
            </a:pPr>
            <a:r>
              <a:rPr lang="nl-NL" sz="1200" kern="1200" dirty="0" smtClean="0">
                <a:solidFill>
                  <a:schemeClr val="tx1"/>
                </a:solidFill>
                <a:latin typeface="+mn-lt"/>
                <a:ea typeface="+mn-ea"/>
                <a:cs typeface="+mn-cs"/>
              </a:rPr>
              <a:t>Grote hoeveelheden stoom van meer dan 200°C worden in de stal geblazen om in een zo kort mogelijke tijd de staltemperatuur op 60°C te krijgen, ontsmetting middelen toevoegen of bestrijdingsmiddelen, materialen moeten de temperatuur aan kunnen.</a:t>
            </a:r>
          </a:p>
          <a:p>
            <a:r>
              <a:rPr lang="nl-NL" sz="1200" i="1" kern="1200" baseline="0" dirty="0" smtClean="0">
                <a:solidFill>
                  <a:schemeClr val="tx1"/>
                </a:solidFill>
                <a:latin typeface="+mn-lt"/>
                <a:ea typeface="+mn-ea"/>
                <a:cs typeface="+mn-cs"/>
              </a:rPr>
              <a:t>. De fysische ontsmettingsmethoden maakt gebruik van</a:t>
            </a:r>
          </a:p>
          <a:p>
            <a:r>
              <a:rPr lang="nl-NL" sz="1200" kern="1200" baseline="0" dirty="0" smtClean="0">
                <a:solidFill>
                  <a:schemeClr val="tx1"/>
                </a:solidFill>
                <a:latin typeface="+mn-lt"/>
                <a:ea typeface="+mn-ea"/>
                <a:cs typeface="+mn-cs"/>
              </a:rPr>
              <a:t>warmte of straling. De warmte kan vochtig (stoom) of droog (flamberen) zijn. In geval</a:t>
            </a:r>
          </a:p>
          <a:p>
            <a:r>
              <a:rPr lang="nl-NL" sz="1200" kern="1200" baseline="0" dirty="0" smtClean="0">
                <a:solidFill>
                  <a:schemeClr val="tx1"/>
                </a:solidFill>
                <a:latin typeface="+mn-lt"/>
                <a:ea typeface="+mn-ea"/>
                <a:cs typeface="+mn-cs"/>
              </a:rPr>
              <a:t>van straling maak je gebruik van gammastralen of ultraviolet licht. Over het algemeen kom je de chemische ontsmettingsmethoden tegen, vanwege de praktische</a:t>
            </a:r>
          </a:p>
          <a:p>
            <a:r>
              <a:rPr lang="nl-NL" sz="1200" kern="1200" baseline="0" dirty="0" smtClean="0">
                <a:solidFill>
                  <a:schemeClr val="tx1"/>
                </a:solidFill>
                <a:latin typeface="+mn-lt"/>
                <a:ea typeface="+mn-ea"/>
                <a:cs typeface="+mn-cs"/>
              </a:rPr>
              <a:t>inzetbaarheid en de goede resultaten.</a:t>
            </a:r>
            <a:endParaRPr lang="nl-NL" dirty="0" smtClean="0"/>
          </a:p>
          <a:p>
            <a:endParaRPr lang="nl-NL" dirty="0" smtClean="0"/>
          </a:p>
          <a:p>
            <a:pPr>
              <a:buFont typeface="Arial" pitchFamily="34" charset="0"/>
              <a:buChar char="•"/>
            </a:pPr>
            <a:r>
              <a:rPr lang="nl-NL" sz="1200" kern="1200" dirty="0" smtClean="0">
                <a:solidFill>
                  <a:schemeClr val="tx1"/>
                </a:solidFill>
                <a:latin typeface="+mn-lt"/>
                <a:ea typeface="+mn-ea"/>
                <a:cs typeface="+mn-cs"/>
              </a:rPr>
              <a:t>Schadelijkheid sommige middelen.</a:t>
            </a:r>
          </a:p>
          <a:p>
            <a:pPr>
              <a:buFont typeface="Arial" pitchFamily="34" charset="0"/>
              <a:buChar char="•"/>
            </a:pPr>
            <a:r>
              <a:rPr lang="nl-NL" sz="1200" kern="1200" dirty="0" smtClean="0">
                <a:solidFill>
                  <a:schemeClr val="tx1"/>
                </a:solidFill>
                <a:latin typeface="+mn-lt"/>
                <a:ea typeface="+mn-ea"/>
                <a:cs typeface="+mn-cs"/>
              </a:rPr>
              <a:t>ontsmettingsmiddel heeft echter wel zijn eigen werkingsspectrum. Dat wil zeggen dat een ontsmettingsmiddel een bepaalde groep of groepen micro-organismen doodt. Een ontsmettingsmiddel dat goed werkt tegen bacteriën, werkt dus niet automatisch tegen virussen. </a:t>
            </a:r>
          </a:p>
        </p:txBody>
      </p:sp>
      <p:sp>
        <p:nvSpPr>
          <p:cNvPr id="4" name="Tijdelijke aanduiding voor dianummer 3"/>
          <p:cNvSpPr>
            <a:spLocks noGrp="1"/>
          </p:cNvSpPr>
          <p:nvPr>
            <p:ph type="sldNum" sz="quarter" idx="10"/>
          </p:nvPr>
        </p:nvSpPr>
        <p:spPr/>
        <p:txBody>
          <a:bodyPr/>
          <a:lstStyle/>
          <a:p>
            <a:fld id="{D3768AD5-1098-4AC7-B167-6F875FAFE164}" type="slidenum">
              <a:rPr lang="nl-NL" smtClean="0"/>
              <a:t>4</a:t>
            </a:fld>
            <a:endParaRPr lang="nl-NL"/>
          </a:p>
        </p:txBody>
      </p:sp>
    </p:spTree>
    <p:extLst>
      <p:ext uri="{BB962C8B-B14F-4D97-AF65-F5344CB8AC3E}">
        <p14:creationId xmlns:p14="http://schemas.microsoft.com/office/powerpoint/2010/main" val="308775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Nadelen van reinigen en ontsmetten Een goede schoonmaak is duur. Het kost immers veel tijd, water, energie en schoonmaakmiddelen. Het dierverblijf wordt tijdens het schoonmaken nat en koud. Voordat de dieren weer terug in hun verblijf kunnen, moet je zorgen voor voldoende droog- en opwarmtijd droog- en opwarmtijd. Bovendien gaan met het ontsmetten niet alleen de ziekmakende (pathogene bacteriën) dood, maar ook de goede bacteriën (</a:t>
            </a:r>
            <a:r>
              <a:rPr lang="nl-NL" sz="1200" kern="1200" dirty="0" err="1" smtClean="0">
                <a:solidFill>
                  <a:schemeClr val="tx1"/>
                </a:solidFill>
                <a:latin typeface="+mn-lt"/>
                <a:ea typeface="+mn-ea"/>
                <a:cs typeface="+mn-cs"/>
              </a:rPr>
              <a:t>apathogene</a:t>
            </a:r>
            <a:r>
              <a:rPr lang="nl-NL" sz="1200" kern="1200" dirty="0" smtClean="0">
                <a:solidFill>
                  <a:schemeClr val="tx1"/>
                </a:solidFill>
                <a:latin typeface="+mn-lt"/>
                <a:ea typeface="+mn-ea"/>
                <a:cs typeface="+mn-cs"/>
              </a:rPr>
              <a:t> bacteriën). Ten slotte kunnen bepaalde ontsmettingsmiddelen schadelijk zijn voor de mens en de dieren die op de afdeling of in het gebouw zijn. Vooral de luchtwegen kunnen aangetast worden. </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D3768AD5-1098-4AC7-B167-6F875FAFE164}" type="slidenum">
              <a:rPr lang="nl-NL" smtClean="0"/>
              <a:t>11</a:t>
            </a:fld>
            <a:endParaRPr lang="nl-NL"/>
          </a:p>
        </p:txBody>
      </p:sp>
    </p:spTree>
    <p:extLst>
      <p:ext uri="{BB962C8B-B14F-4D97-AF65-F5344CB8AC3E}">
        <p14:creationId xmlns:p14="http://schemas.microsoft.com/office/powerpoint/2010/main" val="1828739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Er zijn dus een aantal voorwaarden aan de chemische ontsmettingsmethode voorwaarden gebonden, die bepalend zijn voor het uiteindelijke resultaat. De voorwaarden zijn: – Zorg voor een goede reiniging vooraf. – Gebruik de juiste concentratie ontsmettingsmiddel in de gebruiksvloeistof. – Zorg dat de te ontsmetten oppervlakken voldoende opgedroogd zijn. – Zorg voor de juiste omgevingstemperatuur</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D3768AD5-1098-4AC7-B167-6F875FAFE164}" type="slidenum">
              <a:rPr lang="nl-NL" smtClean="0"/>
              <a:t>13</a:t>
            </a:fld>
            <a:endParaRPr lang="nl-NL"/>
          </a:p>
        </p:txBody>
      </p:sp>
    </p:spTree>
    <p:extLst>
      <p:ext uri="{BB962C8B-B14F-4D97-AF65-F5344CB8AC3E}">
        <p14:creationId xmlns:p14="http://schemas.microsoft.com/office/powerpoint/2010/main" val="1333584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nl-NL" smtClean="0"/>
              <a:t>Klik om de stijl te bewerken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2676B9B-5F5E-4186-8249-5C7CCAA5E48C}" type="datetimeFigureOut">
              <a:rPr lang="nl-NL" smtClean="0"/>
              <a:t>12-10-2016</a:t>
            </a:fld>
            <a:endParaRPr lang="nl-N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nl-N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7402C08-63DD-4601-A7F3-B66FD406A245}" type="slidenum">
              <a:rPr lang="nl-NL" smtClean="0"/>
              <a:t>‹nr.›</a:t>
            </a:fld>
            <a:endParaRPr lang="nl-N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F2676B9B-5F5E-4186-8249-5C7CCAA5E48C}" type="datetimeFigureOut">
              <a:rPr lang="nl-NL" smtClean="0"/>
              <a:t>12-10-2016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nl-NL" smtClean="0"/>
              <a:t>Klik om de stijl te bewerken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F2676B9B-5F5E-4186-8249-5C7CCAA5E48C}" type="datetimeFigureOut">
              <a:rPr lang="nl-NL" smtClean="0"/>
              <a:t>12-10-2016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2676B9B-5F5E-4186-8249-5C7CCAA5E48C}" type="datetimeFigureOut">
              <a:rPr lang="nl-NL" smtClean="0"/>
              <a:t>12-10-2016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nl-NL" smtClean="0"/>
              <a:t>Klik om de stijl te bewerken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F2676B9B-5F5E-4186-8249-5C7CCAA5E48C}" type="datetimeFigureOut">
              <a:rPr lang="nl-NL" smtClean="0"/>
              <a:t>12-10-2016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5" name="Date Placeholder 4"/>
          <p:cNvSpPr>
            <a:spLocks noGrp="1"/>
          </p:cNvSpPr>
          <p:nvPr>
            <p:ph type="dt" sz="half" idx="10"/>
          </p:nvPr>
        </p:nvSpPr>
        <p:spPr/>
        <p:txBody>
          <a:bodyPr/>
          <a:lstStyle/>
          <a:p>
            <a:fld id="{F2676B9B-5F5E-4186-8249-5C7CCAA5E48C}" type="datetimeFigureOut">
              <a:rPr lang="nl-NL" smtClean="0"/>
              <a:t>12-10-2016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7402C08-63DD-4601-A7F3-B66FD406A245}" type="slidenum">
              <a:rPr lang="nl-NL" smtClean="0"/>
              <a:t>‹nr.›</a:t>
            </a:fld>
            <a:endParaRPr lang="nl-NL"/>
          </a:p>
        </p:txBody>
      </p:sp>
      <p:sp>
        <p:nvSpPr>
          <p:cNvPr id="9" name="Content Placeholder 8"/>
          <p:cNvSpPr>
            <a:spLocks noGrp="1"/>
          </p:cNvSpPr>
          <p:nvPr>
            <p:ph sz="quarter" idx="13"/>
          </p:nvPr>
        </p:nvSpPr>
        <p:spPr>
          <a:xfrm>
            <a:off x="1042416" y="2313432"/>
            <a:ext cx="3419856" cy="349300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F2676B9B-5F5E-4186-8249-5C7CCAA5E48C}" type="datetimeFigureOut">
              <a:rPr lang="nl-NL" smtClean="0"/>
              <a:t>12-10-2016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F2676B9B-5F5E-4186-8249-5C7CCAA5E48C}" type="datetimeFigureOut">
              <a:rPr lang="nl-NL" smtClean="0"/>
              <a:t>12-10-2016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76B9B-5F5E-4186-8249-5C7CCAA5E48C}" type="datetimeFigureOut">
              <a:rPr lang="nl-NL" smtClean="0"/>
              <a:t>12-10-2016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2676B9B-5F5E-4186-8249-5C7CCAA5E48C}" type="datetimeFigureOut">
              <a:rPr lang="nl-NL" smtClean="0"/>
              <a:t>12-10-2016</a:t>
            </a:fld>
            <a:endParaRPr lang="nl-NL"/>
          </a:p>
        </p:txBody>
      </p:sp>
      <p:sp>
        <p:nvSpPr>
          <p:cNvPr id="7" name="Slide Number Placeholder 6"/>
          <p:cNvSpPr>
            <a:spLocks noGrp="1"/>
          </p:cNvSpPr>
          <p:nvPr>
            <p:ph type="sldNum" sz="quarter" idx="12"/>
          </p:nvPr>
        </p:nvSpPr>
        <p:spPr/>
        <p:txBody>
          <a:bodyPr/>
          <a:lstStyle/>
          <a:p>
            <a:fld id="{57402C08-63DD-4601-A7F3-B66FD406A245}" type="slidenum">
              <a:rPr lang="nl-NL" smtClean="0"/>
              <a:t>‹nr.›</a:t>
            </a:fld>
            <a:endParaRPr lang="nl-N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l-N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nl-NL" smtClean="0"/>
              <a:t>Klik om de stijl te bewerken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nl-NL" smtClean="0"/>
              <a:t>Klik om de stijl te bewerken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F2676B9B-5F5E-4186-8249-5C7CCAA5E48C}" type="datetimeFigureOut">
              <a:rPr lang="nl-NL" smtClean="0"/>
              <a:t>12-10-2016</a:t>
            </a:fld>
            <a:endParaRPr lang="nl-N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nl-NL"/>
          </a:p>
        </p:txBody>
      </p:sp>
      <p:sp>
        <p:nvSpPr>
          <p:cNvPr id="7" name="Slide Number Placeholder 6"/>
          <p:cNvSpPr>
            <a:spLocks noGrp="1"/>
          </p:cNvSpPr>
          <p:nvPr>
            <p:ph type="sldNum" sz="quarter" idx="12"/>
          </p:nvPr>
        </p:nvSpPr>
        <p:spPr/>
        <p:txBody>
          <a:bodyPr/>
          <a:lstStyle/>
          <a:p>
            <a:fld id="{57402C08-63DD-4601-A7F3-B66FD406A245}"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2676B9B-5F5E-4186-8249-5C7CCAA5E48C}" type="datetimeFigureOut">
              <a:rPr lang="nl-NL" smtClean="0"/>
              <a:t>12-10-2016</a:t>
            </a:fld>
            <a:endParaRPr lang="nl-N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nl-N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7402C08-63DD-4601-A7F3-B66FD406A245}"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nl-NL" dirty="0" smtClean="0"/>
              <a:t>Hygiëne </a:t>
            </a:r>
            <a:endParaRPr lang="nl-NL" dirty="0"/>
          </a:p>
        </p:txBody>
      </p:sp>
      <p:sp>
        <p:nvSpPr>
          <p:cNvPr id="3" name="Ondertitel 2"/>
          <p:cNvSpPr>
            <a:spLocks noGrp="1"/>
          </p:cNvSpPr>
          <p:nvPr>
            <p:ph type="subTitle" idx="1"/>
          </p:nvPr>
        </p:nvSpPr>
        <p:spPr/>
        <p:txBody>
          <a:bodyPr/>
          <a:lstStyle/>
          <a:p>
            <a:r>
              <a:rPr lang="nl-NL" dirty="0" smtClean="0"/>
              <a:t>Reinigen en ontsmetten</a:t>
            </a:r>
            <a:endParaRPr lang="nl-NL" dirty="0" smtClean="0"/>
          </a:p>
          <a:p>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29625197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Productaansprakelijkheid</a:t>
            </a:r>
            <a:endParaRPr lang="nl-NL" dirty="0"/>
          </a:p>
        </p:txBody>
      </p:sp>
      <p:sp>
        <p:nvSpPr>
          <p:cNvPr id="3" name="Tijdelijke aanduiding voor inhoud 2"/>
          <p:cNvSpPr>
            <a:spLocks noGrp="1"/>
          </p:cNvSpPr>
          <p:nvPr>
            <p:ph idx="1"/>
          </p:nvPr>
        </p:nvSpPr>
        <p:spPr/>
        <p:txBody>
          <a:bodyPr/>
          <a:lstStyle/>
          <a:p>
            <a:r>
              <a:rPr lang="nl-NL" dirty="0" smtClean="0"/>
              <a:t>Wet- en regelgeving</a:t>
            </a:r>
          </a:p>
          <a:p>
            <a:r>
              <a:rPr lang="nl-NL" dirty="0" smtClean="0"/>
              <a:t>Welke blunders omtrent productaansprakelijkheid ken jij die onlangs in het nieuws zijn geweest?</a:t>
            </a:r>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2815947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nl-NL" dirty="0" smtClean="0"/>
              <a:t>Nadelen reinigen en ontsmetten</a:t>
            </a:r>
            <a:endParaRPr lang="nl-NL" dirty="0"/>
          </a:p>
        </p:txBody>
      </p:sp>
      <p:sp>
        <p:nvSpPr>
          <p:cNvPr id="3" name="Tijdelijke aanduiding voor inhoud 2"/>
          <p:cNvSpPr>
            <a:spLocks noGrp="1"/>
          </p:cNvSpPr>
          <p:nvPr>
            <p:ph idx="1"/>
          </p:nvPr>
        </p:nvSpPr>
        <p:spPr/>
        <p:txBody>
          <a:bodyPr/>
          <a:lstStyle/>
          <a:p>
            <a:r>
              <a:rPr lang="nl-NL" dirty="0" smtClean="0"/>
              <a:t>Droog- en opwarmtijd</a:t>
            </a:r>
          </a:p>
          <a:p>
            <a:r>
              <a:rPr lang="nl-NL" dirty="0" smtClean="0"/>
              <a:t>Goede bacteriën</a:t>
            </a:r>
          </a:p>
          <a:p>
            <a:r>
              <a:rPr lang="nl-NL" dirty="0" smtClean="0"/>
              <a:t>Schadelijkheid gebruik ontsmettingsmiddel </a:t>
            </a:r>
            <a:endParaRPr lang="nl-NL" dirty="0" smtClean="0"/>
          </a:p>
          <a:p>
            <a:r>
              <a:rPr lang="nl-NL" dirty="0"/>
              <a:t>Dieren </a:t>
            </a:r>
            <a:r>
              <a:rPr lang="nl-NL" dirty="0" smtClean="0"/>
              <a:t>verplaatsen</a:t>
            </a:r>
          </a:p>
          <a:p>
            <a:r>
              <a:rPr lang="nl-NL" dirty="0" smtClean="0"/>
              <a:t>Veel tijd</a:t>
            </a:r>
          </a:p>
          <a:p>
            <a:endParaRPr lang="nl-NL" dirty="0"/>
          </a:p>
        </p:txBody>
      </p:sp>
      <p:pic>
        <p:nvPicPr>
          <p:cNvPr id="4" name="Afbeelding 3"/>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31923783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nl-NL" dirty="0" smtClean="0"/>
              <a:t>Wat komt in aanmerkingen voor reinigen en ontsmetten?</a:t>
            </a:r>
            <a:endParaRPr lang="nl-NL" dirty="0"/>
          </a:p>
        </p:txBody>
      </p:sp>
      <p:sp>
        <p:nvSpPr>
          <p:cNvPr id="4" name="Tijdelijke aanduiding voor inhoud 3"/>
          <p:cNvSpPr>
            <a:spLocks noGrp="1"/>
          </p:cNvSpPr>
          <p:nvPr>
            <p:ph sz="quarter" idx="13"/>
          </p:nvPr>
        </p:nvSpPr>
        <p:spPr/>
        <p:txBody>
          <a:bodyPr>
            <a:normAutofit lnSpcReduction="10000"/>
          </a:bodyPr>
          <a:lstStyle/>
          <a:p>
            <a:r>
              <a:rPr lang="nl-NL" dirty="0" smtClean="0"/>
              <a:t>Hokken</a:t>
            </a:r>
          </a:p>
          <a:p>
            <a:r>
              <a:rPr lang="nl-NL" dirty="0" smtClean="0"/>
              <a:t>Voer- en waterbakjes</a:t>
            </a:r>
          </a:p>
          <a:p>
            <a:r>
              <a:rPr lang="nl-NL" dirty="0" smtClean="0"/>
              <a:t>Afdelingen</a:t>
            </a:r>
          </a:p>
          <a:p>
            <a:r>
              <a:rPr lang="nl-NL" dirty="0" smtClean="0"/>
              <a:t>Waterleidingen</a:t>
            </a:r>
          </a:p>
          <a:p>
            <a:r>
              <a:rPr lang="nl-NL" dirty="0" smtClean="0"/>
              <a:t>Geboortehulpmiddelen</a:t>
            </a:r>
          </a:p>
          <a:p>
            <a:r>
              <a:rPr lang="nl-NL" dirty="0" smtClean="0"/>
              <a:t>Voersilo’s</a:t>
            </a:r>
          </a:p>
          <a:p>
            <a:r>
              <a:rPr lang="nl-NL" dirty="0" err="1" smtClean="0"/>
              <a:t>Brijvoer</a:t>
            </a:r>
            <a:r>
              <a:rPr lang="nl-NL" dirty="0" smtClean="0"/>
              <a:t>-installaties</a:t>
            </a:r>
            <a:endParaRPr lang="nl-NL" dirty="0"/>
          </a:p>
        </p:txBody>
      </p:sp>
      <p:sp>
        <p:nvSpPr>
          <p:cNvPr id="5" name="Tijdelijke aanduiding voor inhoud 4"/>
          <p:cNvSpPr>
            <a:spLocks noGrp="1"/>
          </p:cNvSpPr>
          <p:nvPr>
            <p:ph sz="quarter" idx="14"/>
          </p:nvPr>
        </p:nvSpPr>
        <p:spPr/>
        <p:txBody>
          <a:bodyPr>
            <a:normAutofit lnSpcReduction="10000"/>
          </a:bodyPr>
          <a:lstStyle/>
          <a:p>
            <a:r>
              <a:rPr lang="nl-NL" dirty="0" smtClean="0"/>
              <a:t>Ramen</a:t>
            </a:r>
          </a:p>
          <a:p>
            <a:r>
              <a:rPr lang="nl-NL" dirty="0" smtClean="0"/>
              <a:t>Destructieplaatsen</a:t>
            </a:r>
          </a:p>
          <a:p>
            <a:r>
              <a:rPr lang="nl-NL" dirty="0" smtClean="0"/>
              <a:t>Mestkelders</a:t>
            </a:r>
          </a:p>
          <a:p>
            <a:r>
              <a:rPr lang="nl-NL" dirty="0" smtClean="0"/>
              <a:t>Injectiemateriaal</a:t>
            </a:r>
          </a:p>
          <a:p>
            <a:r>
              <a:rPr lang="nl-NL" dirty="0" smtClean="0"/>
              <a:t>Hygiënesluizen</a:t>
            </a:r>
          </a:p>
          <a:p>
            <a:r>
              <a:rPr lang="nl-NL" dirty="0" smtClean="0"/>
              <a:t>Afleverplaatsen</a:t>
            </a:r>
          </a:p>
          <a:p>
            <a:r>
              <a:rPr lang="nl-NL" dirty="0" smtClean="0"/>
              <a:t>Ziekenboegen</a:t>
            </a:r>
          </a:p>
          <a:p>
            <a:r>
              <a:rPr lang="nl-NL" dirty="0" smtClean="0"/>
              <a:t>………………….</a:t>
            </a:r>
            <a:endParaRPr lang="nl-NL" dirty="0"/>
          </a:p>
        </p:txBody>
      </p:sp>
      <p:pic>
        <p:nvPicPr>
          <p:cNvPr id="6" name="Afbeelding 5"/>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684444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xEl>
                                              <p:pRg st="6" end="6"/>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Ontsmetten in de praktijk</a:t>
            </a:r>
            <a:endParaRPr lang="nl-NL" dirty="0"/>
          </a:p>
        </p:txBody>
      </p:sp>
      <p:sp>
        <p:nvSpPr>
          <p:cNvPr id="3" name="Tijdelijke aanduiding voor inhoud 2"/>
          <p:cNvSpPr>
            <a:spLocks noGrp="1"/>
          </p:cNvSpPr>
          <p:nvPr>
            <p:ph sz="quarter" idx="13"/>
          </p:nvPr>
        </p:nvSpPr>
        <p:spPr/>
        <p:txBody>
          <a:bodyPr>
            <a:normAutofit fontScale="70000" lnSpcReduction="20000"/>
          </a:bodyPr>
          <a:lstStyle/>
          <a:p>
            <a:r>
              <a:rPr lang="nl-NL" altLang="nl-NL" dirty="0"/>
              <a:t>Eerst grondig schoonmaken!                      Daarna goed laten drogen.</a:t>
            </a:r>
          </a:p>
          <a:p>
            <a:pPr>
              <a:buNone/>
            </a:pPr>
            <a:endParaRPr lang="nl-NL" altLang="nl-NL" sz="800" dirty="0"/>
          </a:p>
          <a:p>
            <a:r>
              <a:rPr lang="nl-NL" altLang="nl-NL" dirty="0"/>
              <a:t>Lees de gebruiksaanwijzing </a:t>
            </a:r>
            <a:r>
              <a:rPr lang="nl-NL" altLang="nl-NL" dirty="0" smtClean="0"/>
              <a:t>goed</a:t>
            </a:r>
            <a:r>
              <a:rPr lang="nl-NL" altLang="nl-NL" dirty="0"/>
              <a:t> </a:t>
            </a:r>
            <a:r>
              <a:rPr lang="nl-NL" altLang="nl-NL" dirty="0" smtClean="0"/>
              <a:t>en gebruik persoonlijke </a:t>
            </a:r>
            <a:r>
              <a:rPr lang="nl-NL" altLang="nl-NL" dirty="0" err="1" smtClean="0"/>
              <a:t>beschermingsmiddlen</a:t>
            </a:r>
            <a:endParaRPr lang="nl-NL" altLang="nl-NL" dirty="0"/>
          </a:p>
          <a:p>
            <a:endParaRPr lang="nl-NL" altLang="nl-NL" sz="800" dirty="0"/>
          </a:p>
          <a:p>
            <a:r>
              <a:rPr lang="nl-NL" altLang="nl-NL" dirty="0"/>
              <a:t>Zorg voor de juiste concentratie (verdunnen met water). </a:t>
            </a:r>
          </a:p>
          <a:p>
            <a:endParaRPr lang="nl-NL" altLang="nl-NL" sz="800" dirty="0"/>
          </a:p>
          <a:p>
            <a:r>
              <a:rPr lang="nl-NL" altLang="nl-NL" dirty="0"/>
              <a:t>Zorg voor de juiste omgevingstemperatuur.</a:t>
            </a:r>
          </a:p>
          <a:p>
            <a:pPr>
              <a:buNone/>
            </a:pPr>
            <a:r>
              <a:rPr lang="nl-NL" altLang="nl-NL" dirty="0"/>
              <a:t>   (dit verschilt per middel).</a:t>
            </a:r>
          </a:p>
          <a:p>
            <a:endParaRPr lang="nl-NL" dirty="0"/>
          </a:p>
        </p:txBody>
      </p:sp>
      <p:sp>
        <p:nvSpPr>
          <p:cNvPr id="4" name="Tijdelijke aanduiding voor inhoud 3"/>
          <p:cNvSpPr>
            <a:spLocks noGrp="1"/>
          </p:cNvSpPr>
          <p:nvPr>
            <p:ph sz="quarter" idx="14"/>
          </p:nvPr>
        </p:nvSpPr>
        <p:spPr/>
        <p:txBody>
          <a:bodyPr>
            <a:normAutofit fontScale="77500" lnSpcReduction="20000"/>
          </a:bodyPr>
          <a:lstStyle/>
          <a:p>
            <a:r>
              <a:rPr lang="nl-NL" altLang="nl-NL" dirty="0"/>
              <a:t>De inwerkingstijd is belangrijk voor een optimaal resultaat (verschilt per middel).</a:t>
            </a:r>
          </a:p>
          <a:p>
            <a:endParaRPr lang="nl-NL" altLang="nl-NL" sz="800" dirty="0"/>
          </a:p>
          <a:p>
            <a:endParaRPr lang="nl-NL" altLang="nl-NL" sz="800" dirty="0"/>
          </a:p>
          <a:p>
            <a:r>
              <a:rPr lang="nl-NL" altLang="nl-NL" dirty="0"/>
              <a:t>Hulpmiddelen bedrijf: hogedrukreiniger -zonder hoge druk-, hogedrukvernevelaar</a:t>
            </a:r>
          </a:p>
          <a:p>
            <a:endParaRPr lang="nl-NL" altLang="nl-NL" sz="800" dirty="0"/>
          </a:p>
          <a:p>
            <a:endParaRPr lang="nl-NL" altLang="nl-NL" sz="800" dirty="0"/>
          </a:p>
          <a:p>
            <a:r>
              <a:rPr lang="nl-NL" altLang="nl-NL" dirty="0"/>
              <a:t>Hulpmiddelen hobbysfeer: emmer met sop, bloemenspuit, </a:t>
            </a:r>
            <a:r>
              <a:rPr lang="nl-NL" altLang="nl-NL" dirty="0" err="1"/>
              <a:t>ontsmettingsbad</a:t>
            </a:r>
            <a:r>
              <a:rPr lang="nl-NL" altLang="nl-NL" dirty="0"/>
              <a:t> etc.</a:t>
            </a:r>
          </a:p>
          <a:p>
            <a:endParaRPr lang="nl-NL" dirty="0"/>
          </a:p>
        </p:txBody>
      </p:sp>
      <p:pic>
        <p:nvPicPr>
          <p:cNvPr id="5" name="Afbeelding 4"/>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346690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Reinigen en ontsmetten</a:t>
            </a:r>
            <a:endParaRPr lang="nl-NL" dirty="0"/>
          </a:p>
        </p:txBody>
      </p:sp>
      <p:sp>
        <p:nvSpPr>
          <p:cNvPr id="3" name="Tijdelijke aanduiding voor inhoud 2"/>
          <p:cNvSpPr>
            <a:spLocks noGrp="1"/>
          </p:cNvSpPr>
          <p:nvPr>
            <p:ph idx="1"/>
          </p:nvPr>
        </p:nvSpPr>
        <p:spPr/>
        <p:txBody>
          <a:bodyPr/>
          <a:lstStyle/>
          <a:p>
            <a:r>
              <a:rPr lang="nl-NL" dirty="0" smtClean="0"/>
              <a:t>Wat is het verschil tussen reinigen en ontsmetten?</a:t>
            </a:r>
          </a:p>
          <a:p>
            <a:pPr marL="68580" indent="0">
              <a:buNone/>
            </a:pPr>
            <a:r>
              <a:rPr lang="nl-NL" dirty="0" smtClean="0"/>
              <a:t> </a:t>
            </a:r>
            <a:endParaRPr lang="nl-NL" dirty="0" smtClean="0"/>
          </a:p>
          <a:p>
            <a:endParaRPr lang="nl-NL" dirty="0" smtClean="0"/>
          </a:p>
          <a:p>
            <a:endParaRPr lang="nl-NL" dirty="0"/>
          </a:p>
        </p:txBody>
      </p:sp>
      <p:pic>
        <p:nvPicPr>
          <p:cNvPr id="4" name="Afbeelding 3"/>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1604684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Reinigen</a:t>
            </a:r>
            <a:endParaRPr lang="nl-NL" dirty="0"/>
          </a:p>
        </p:txBody>
      </p:sp>
      <p:sp>
        <p:nvSpPr>
          <p:cNvPr id="3" name="Tijdelijke aanduiding voor inhoud 2"/>
          <p:cNvSpPr>
            <a:spLocks noGrp="1"/>
          </p:cNvSpPr>
          <p:nvPr>
            <p:ph idx="1"/>
          </p:nvPr>
        </p:nvSpPr>
        <p:spPr/>
        <p:txBody>
          <a:bodyPr/>
          <a:lstStyle/>
          <a:p>
            <a:r>
              <a:rPr lang="nl-NL" dirty="0" smtClean="0"/>
              <a:t>Verwijderen van zichtbaar vuil</a:t>
            </a:r>
          </a:p>
          <a:p>
            <a:r>
              <a:rPr lang="nl-NL" dirty="0" smtClean="0"/>
              <a:t>Goede reiniging essentieel voor goede ontsmetting</a:t>
            </a:r>
          </a:p>
          <a:p>
            <a:r>
              <a:rPr lang="nl-NL" dirty="0" smtClean="0"/>
              <a:t>Reiniging bestaat uit de volgende stappen:</a:t>
            </a:r>
          </a:p>
          <a:p>
            <a:pPr lvl="1"/>
            <a:r>
              <a:rPr lang="nl-NL" dirty="0" smtClean="0"/>
              <a:t>Bezemschoonmaken</a:t>
            </a:r>
          </a:p>
          <a:p>
            <a:pPr lvl="1"/>
            <a:r>
              <a:rPr lang="nl-NL" dirty="0" smtClean="0"/>
              <a:t>Inweken</a:t>
            </a:r>
          </a:p>
          <a:p>
            <a:pPr lvl="1"/>
            <a:r>
              <a:rPr lang="nl-NL" dirty="0" smtClean="0"/>
              <a:t>Echt reinigen</a:t>
            </a:r>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1730058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Ontsmetten</a:t>
            </a:r>
            <a:endParaRPr lang="nl-NL" dirty="0"/>
          </a:p>
        </p:txBody>
      </p:sp>
      <p:sp>
        <p:nvSpPr>
          <p:cNvPr id="3" name="Tijdelijke aanduiding voor inhoud 2"/>
          <p:cNvSpPr>
            <a:spLocks noGrp="1"/>
          </p:cNvSpPr>
          <p:nvPr>
            <p:ph idx="1"/>
          </p:nvPr>
        </p:nvSpPr>
        <p:spPr/>
        <p:txBody>
          <a:bodyPr>
            <a:normAutofit fontScale="77500" lnSpcReduction="20000"/>
          </a:bodyPr>
          <a:lstStyle/>
          <a:p>
            <a:pPr>
              <a:lnSpc>
                <a:spcPct val="90000"/>
              </a:lnSpc>
            </a:pPr>
            <a:r>
              <a:rPr lang="nl-NL" altLang="nl-NL" u="sng" dirty="0" smtClean="0"/>
              <a:t>Fysisch ontsmetten Flamberen</a:t>
            </a:r>
            <a:r>
              <a:rPr lang="nl-NL" altLang="nl-NL" dirty="0"/>
              <a:t>: met behulp van een vlam, bijvoorbeeld bij een draadkooi om vuil en haren te verwijderen. Weinig gebruikt</a:t>
            </a:r>
            <a:r>
              <a:rPr lang="nl-NL" altLang="nl-NL" dirty="0" smtClean="0"/>
              <a:t>!</a:t>
            </a:r>
            <a:endParaRPr lang="nl-NL" altLang="nl-NL" dirty="0"/>
          </a:p>
          <a:p>
            <a:pPr>
              <a:lnSpc>
                <a:spcPct val="90000"/>
              </a:lnSpc>
            </a:pPr>
            <a:endParaRPr lang="nl-NL" altLang="nl-NL" dirty="0"/>
          </a:p>
          <a:p>
            <a:pPr>
              <a:lnSpc>
                <a:spcPct val="90000"/>
              </a:lnSpc>
            </a:pPr>
            <a:r>
              <a:rPr lang="nl-NL" altLang="nl-NL" u="sng" dirty="0" smtClean="0"/>
              <a:t>Fysisch ontsmetten Stoom</a:t>
            </a:r>
            <a:r>
              <a:rPr lang="nl-NL" altLang="nl-NL" dirty="0" smtClean="0"/>
              <a:t>: bijvoorbeeld </a:t>
            </a:r>
            <a:r>
              <a:rPr lang="nl-NL" altLang="nl-NL" dirty="0"/>
              <a:t>bij pluimvee:                  de hoge temperatuur en vochtigheid werken desinfecterend. Je kunt ontsmettingsmiddel toevoegen (formaline) of </a:t>
            </a:r>
            <a:r>
              <a:rPr lang="nl-NL" altLang="nl-NL" dirty="0" smtClean="0"/>
              <a:t>ongediertebestrijdingsmiddel</a:t>
            </a:r>
          </a:p>
          <a:p>
            <a:pPr>
              <a:lnSpc>
                <a:spcPct val="90000"/>
              </a:lnSpc>
            </a:pPr>
            <a:endParaRPr lang="nl-NL" altLang="nl-NL" dirty="0" smtClean="0"/>
          </a:p>
          <a:p>
            <a:pPr>
              <a:lnSpc>
                <a:spcPct val="90000"/>
              </a:lnSpc>
            </a:pPr>
            <a:r>
              <a:rPr lang="nl-NL" altLang="nl-NL" u="sng" dirty="0" smtClean="0"/>
              <a:t>Chemisch ontsmetten: </a:t>
            </a:r>
            <a:r>
              <a:rPr lang="nl-NL" altLang="nl-NL" dirty="0" smtClean="0"/>
              <a:t>Elk </a:t>
            </a:r>
            <a:r>
              <a:rPr lang="nl-NL" altLang="nl-NL" dirty="0"/>
              <a:t>middel pakt een bepaald soort micro-organismen aan (bacteriën, virussen).</a:t>
            </a:r>
          </a:p>
          <a:p>
            <a:pPr>
              <a:lnSpc>
                <a:spcPct val="90000"/>
              </a:lnSpc>
              <a:buNone/>
            </a:pPr>
            <a:endParaRPr lang="nl-NL" altLang="nl-NL" sz="1050" dirty="0"/>
          </a:p>
          <a:p>
            <a:pPr>
              <a:lnSpc>
                <a:spcPct val="90000"/>
              </a:lnSpc>
            </a:pPr>
            <a:endParaRPr lang="nl-NL" altLang="nl-NL" sz="1050" dirty="0"/>
          </a:p>
          <a:p>
            <a:pPr>
              <a:lnSpc>
                <a:spcPct val="90000"/>
              </a:lnSpc>
            </a:pPr>
            <a:r>
              <a:rPr lang="nl-NL" altLang="nl-NL" dirty="0"/>
              <a:t>Gevaarlijke middelen worden vooral gebruikt door professioneel ontsmettingsbedrijf.</a:t>
            </a:r>
          </a:p>
          <a:p>
            <a:pPr>
              <a:lnSpc>
                <a:spcPct val="90000"/>
              </a:lnSpc>
            </a:pPr>
            <a:endParaRPr lang="nl-NL" dirty="0"/>
          </a:p>
        </p:txBody>
      </p:sp>
      <p:pic>
        <p:nvPicPr>
          <p:cNvPr id="4" name="Afbeelding 3"/>
          <p:cNvPicPr/>
          <p:nvPr/>
        </p:nvPicPr>
        <p:blipFill>
          <a:blip r:embed="rId3"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215084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Waaraan moet het chemisch middel voldoen</a:t>
            </a:r>
            <a:endParaRPr lang="nl-NL" dirty="0"/>
          </a:p>
        </p:txBody>
      </p:sp>
      <p:sp>
        <p:nvSpPr>
          <p:cNvPr id="3" name="Tijdelijke aanduiding voor inhoud 2"/>
          <p:cNvSpPr>
            <a:spLocks noGrp="1"/>
          </p:cNvSpPr>
          <p:nvPr>
            <p:ph idx="1"/>
          </p:nvPr>
        </p:nvSpPr>
        <p:spPr/>
        <p:txBody>
          <a:bodyPr/>
          <a:lstStyle/>
          <a:p>
            <a:r>
              <a:rPr lang="nl-NL" altLang="nl-NL" dirty="0"/>
              <a:t>Het mag niet te gevaarlijk zijn voor mensen.</a:t>
            </a:r>
          </a:p>
          <a:p>
            <a:endParaRPr lang="nl-NL" altLang="nl-NL" dirty="0"/>
          </a:p>
          <a:p>
            <a:r>
              <a:rPr lang="nl-NL" altLang="nl-NL" dirty="0"/>
              <a:t>Het middel mag materialen niet aantasten.</a:t>
            </a:r>
          </a:p>
          <a:p>
            <a:endParaRPr lang="nl-NL" altLang="nl-NL" dirty="0"/>
          </a:p>
          <a:p>
            <a:r>
              <a:rPr lang="nl-NL" altLang="nl-NL" dirty="0"/>
              <a:t>Het middel moet milieuvriendelijk zijn.</a:t>
            </a:r>
          </a:p>
          <a:p>
            <a:endParaRPr lang="nl-NL" altLang="nl-NL" dirty="0"/>
          </a:p>
          <a:p>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736026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nl-NL" dirty="0" smtClean="0"/>
              <a:t>Resultaat reinigen en ontsmetten</a:t>
            </a:r>
            <a:endParaRPr lang="nl-NL" dirty="0"/>
          </a:p>
        </p:txBody>
      </p:sp>
      <p:sp>
        <p:nvSpPr>
          <p:cNvPr id="3" name="Tijdelijke aanduiding voor inhoud 2"/>
          <p:cNvSpPr>
            <a:spLocks noGrp="1"/>
          </p:cNvSpPr>
          <p:nvPr>
            <p:ph idx="1"/>
          </p:nvPr>
        </p:nvSpPr>
        <p:spPr/>
        <p:txBody>
          <a:bodyPr/>
          <a:lstStyle/>
          <a:p>
            <a:r>
              <a:rPr lang="nl-NL" dirty="0" smtClean="0"/>
              <a:t>Verlagen infectiedruk</a:t>
            </a:r>
          </a:p>
          <a:p>
            <a:r>
              <a:rPr lang="nl-NL" dirty="0" smtClean="0"/>
              <a:t>Ontsmetten brengt infectiedruk nog meer naar beneden</a:t>
            </a:r>
          </a:p>
          <a:p>
            <a:r>
              <a:rPr lang="nl-NL" dirty="0" smtClean="0"/>
              <a:t>Minder kans op ziektes</a:t>
            </a:r>
          </a:p>
          <a:p>
            <a:pPr marL="68580" indent="0">
              <a:buNone/>
            </a:pPr>
            <a:endParaRPr lang="nl-NL" dirty="0" smtClean="0"/>
          </a:p>
          <a:p>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4267170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nl-NL" dirty="0" smtClean="0"/>
              <a:t>Waarom is reinigen en ontsmetten nodig?</a:t>
            </a:r>
            <a:endParaRPr lang="nl-NL" dirty="0"/>
          </a:p>
        </p:txBody>
      </p:sp>
      <p:sp>
        <p:nvSpPr>
          <p:cNvPr id="3" name="Tijdelijke aanduiding voor inhoud 2"/>
          <p:cNvSpPr>
            <a:spLocks noGrp="1"/>
          </p:cNvSpPr>
          <p:nvPr>
            <p:ph idx="1"/>
          </p:nvPr>
        </p:nvSpPr>
        <p:spPr/>
        <p:txBody>
          <a:bodyPr/>
          <a:lstStyle/>
          <a:p>
            <a:r>
              <a:rPr lang="nl-NL" dirty="0"/>
              <a:t>D</a:t>
            </a:r>
            <a:r>
              <a:rPr lang="nl-NL" dirty="0" smtClean="0"/>
              <a:t>ierziektepreventie</a:t>
            </a:r>
            <a:endParaRPr lang="nl-NL" dirty="0" smtClean="0"/>
          </a:p>
          <a:p>
            <a:r>
              <a:rPr lang="nl-NL" dirty="0"/>
              <a:t>V</a:t>
            </a:r>
            <a:r>
              <a:rPr lang="nl-NL" dirty="0" smtClean="0"/>
              <a:t>olksgezondheid</a:t>
            </a:r>
            <a:endParaRPr lang="nl-NL" dirty="0" smtClean="0"/>
          </a:p>
          <a:p>
            <a:r>
              <a:rPr lang="nl-NL" dirty="0" smtClean="0"/>
              <a:t>P</a:t>
            </a:r>
            <a:r>
              <a:rPr lang="nl-NL" dirty="0" smtClean="0"/>
              <a:t>roductaansprakelijkheid</a:t>
            </a:r>
          </a:p>
          <a:p>
            <a:r>
              <a:rPr lang="nl-NL" dirty="0"/>
              <a:t>Ziekterisico</a:t>
            </a:r>
          </a:p>
          <a:p>
            <a:r>
              <a:rPr lang="nl-NL" dirty="0"/>
              <a:t>Verspreidingsrisico</a:t>
            </a:r>
          </a:p>
          <a:p>
            <a:r>
              <a:rPr lang="nl-NL" dirty="0"/>
              <a:t>Hoge infectiedruk</a:t>
            </a:r>
          </a:p>
          <a:p>
            <a:pPr marL="68580" indent="0">
              <a:buNone/>
            </a:pPr>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479336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Dierziektepreventie</a:t>
            </a:r>
            <a:endParaRPr lang="nl-NL" dirty="0"/>
          </a:p>
        </p:txBody>
      </p:sp>
      <p:sp>
        <p:nvSpPr>
          <p:cNvPr id="3" name="Tijdelijke aanduiding voor inhoud 2"/>
          <p:cNvSpPr>
            <a:spLocks noGrp="1"/>
          </p:cNvSpPr>
          <p:nvPr>
            <p:ph idx="1"/>
          </p:nvPr>
        </p:nvSpPr>
        <p:spPr/>
        <p:txBody>
          <a:bodyPr/>
          <a:lstStyle/>
          <a:p>
            <a:r>
              <a:rPr lang="nl-NL" dirty="0" smtClean="0"/>
              <a:t>Ziekterisico </a:t>
            </a:r>
          </a:p>
          <a:p>
            <a:r>
              <a:rPr lang="nl-NL" dirty="0" smtClean="0"/>
              <a:t>Verspreidingsrisico</a:t>
            </a:r>
            <a:endParaRPr lang="nl-NL" dirty="0"/>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8436588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Volksgezondheid</a:t>
            </a:r>
            <a:endParaRPr lang="nl-NL" dirty="0"/>
          </a:p>
        </p:txBody>
      </p:sp>
      <p:sp>
        <p:nvSpPr>
          <p:cNvPr id="3" name="Tijdelijke aanduiding voor inhoud 2"/>
          <p:cNvSpPr>
            <a:spLocks noGrp="1"/>
          </p:cNvSpPr>
          <p:nvPr>
            <p:ph idx="1"/>
          </p:nvPr>
        </p:nvSpPr>
        <p:spPr/>
        <p:txBody>
          <a:bodyPr/>
          <a:lstStyle/>
          <a:p>
            <a:r>
              <a:rPr lang="nl-NL" dirty="0" smtClean="0"/>
              <a:t>Productie melk, vlees en eieren</a:t>
            </a:r>
          </a:p>
          <a:p>
            <a:r>
              <a:rPr lang="nl-NL" dirty="0" err="1" smtClean="0"/>
              <a:t>Zoönosen</a:t>
            </a:r>
            <a:r>
              <a:rPr lang="nl-NL" dirty="0" smtClean="0"/>
              <a:t> </a:t>
            </a:r>
          </a:p>
        </p:txBody>
      </p:sp>
      <p:pic>
        <p:nvPicPr>
          <p:cNvPr id="4" name="Afbeelding 3"/>
          <p:cNvPicPr/>
          <p:nvPr/>
        </p:nvPicPr>
        <p:blipFill>
          <a:blip r:embed="rId2" cstate="print"/>
          <a:srcRect/>
          <a:stretch>
            <a:fillRect/>
          </a:stretch>
        </p:blipFill>
        <p:spPr bwMode="auto">
          <a:xfrm>
            <a:off x="7916269" y="0"/>
            <a:ext cx="1227731" cy="1391479"/>
          </a:xfrm>
          <a:prstGeom prst="rect">
            <a:avLst/>
          </a:prstGeom>
          <a:noFill/>
          <a:ln w="9525">
            <a:noFill/>
            <a:miter lim="800000"/>
            <a:headEnd/>
            <a:tailEnd/>
          </a:ln>
        </p:spPr>
      </p:pic>
    </p:spTree>
    <p:extLst>
      <p:ext uri="{BB962C8B-B14F-4D97-AF65-F5344CB8AC3E}">
        <p14:creationId xmlns:p14="http://schemas.microsoft.com/office/powerpoint/2010/main" val="42925702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255</TotalTime>
  <Words>754</Words>
  <Application>Microsoft Office PowerPoint</Application>
  <PresentationFormat>Diavoorstelling (4:3)</PresentationFormat>
  <Paragraphs>102</Paragraphs>
  <Slides>13</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13</vt:i4>
      </vt:variant>
    </vt:vector>
  </HeadingPairs>
  <TitlesOfParts>
    <vt:vector size="18" baseType="lpstr">
      <vt:lpstr>Arial</vt:lpstr>
      <vt:lpstr>Calibri</vt:lpstr>
      <vt:lpstr>Century Gothic</vt:lpstr>
      <vt:lpstr>Wingdings 2</vt:lpstr>
      <vt:lpstr>Austin</vt:lpstr>
      <vt:lpstr>Hygiëne </vt:lpstr>
      <vt:lpstr>Reinigen en ontsmetten</vt:lpstr>
      <vt:lpstr>Reinigen</vt:lpstr>
      <vt:lpstr>Ontsmetten</vt:lpstr>
      <vt:lpstr>Waaraan moet het chemisch middel voldoen</vt:lpstr>
      <vt:lpstr>Resultaat reinigen en ontsmetten</vt:lpstr>
      <vt:lpstr>Waarom is reinigen en ontsmetten nodig?</vt:lpstr>
      <vt:lpstr>Dierziektepreventie</vt:lpstr>
      <vt:lpstr>Volksgezondheid</vt:lpstr>
      <vt:lpstr>Productaansprakelijkheid</vt:lpstr>
      <vt:lpstr>Nadelen reinigen en ontsmetten</vt:lpstr>
      <vt:lpstr>Wat komt in aanmerkingen voor reinigen en ontsmetten?</vt:lpstr>
      <vt:lpstr>Ontsmetten in de praktijk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Nemen van hygiënische maatregelen</dc:title>
  <dc:creator>Administrator</dc:creator>
  <cp:lastModifiedBy>Nikki Pots</cp:lastModifiedBy>
  <cp:revision>11</cp:revision>
  <cp:lastPrinted>2014-09-03T10:04:04Z</cp:lastPrinted>
  <dcterms:created xsi:type="dcterms:W3CDTF">2013-09-16T14:06:42Z</dcterms:created>
  <dcterms:modified xsi:type="dcterms:W3CDTF">2016-10-12T12:07:26Z</dcterms:modified>
</cp:coreProperties>
</file>